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Ultra-Bold" charset="1" panose="00000900000000000000"/>
      <p:regular r:id="rId16"/>
    </p:embeddedFont>
    <p:embeddedFont>
      <p:font typeface="Montserrat Semi-Bold" charset="1" panose="00000700000000000000"/>
      <p:regular r:id="rId17"/>
    </p:embeddedFont>
    <p:embeddedFont>
      <p:font typeface="Montserrat" charset="1" panose="00000500000000000000"/>
      <p:regular r:id="rId18"/>
    </p:embeddedFont>
    <p:embeddedFont>
      <p:font typeface="Poppins" charset="1" panose="00000500000000000000"/>
      <p:regular r:id="rId19"/>
    </p:embeddedFont>
    <p:embeddedFont>
      <p:font typeface="Montserrat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B3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46463" y="1191727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02109" y="382268"/>
            <a:ext cx="3086932" cy="3310383"/>
          </a:xfrm>
          <a:custGeom>
            <a:avLst/>
            <a:gdLst/>
            <a:ahLst/>
            <a:cxnLst/>
            <a:rect r="r" b="b" t="t" l="l"/>
            <a:pathLst>
              <a:path h="3310383" w="3086932">
                <a:moveTo>
                  <a:pt x="0" y="0"/>
                </a:moveTo>
                <a:lnTo>
                  <a:pt x="3086932" y="0"/>
                </a:lnTo>
                <a:lnTo>
                  <a:pt x="3086932" y="3310382"/>
                </a:lnTo>
                <a:lnTo>
                  <a:pt x="0" y="331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01401" y="9452522"/>
            <a:ext cx="499918" cy="499918"/>
            <a:chOff x="0" y="0"/>
            <a:chExt cx="131666" cy="1316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666" cy="131666"/>
            </a:xfrm>
            <a:custGeom>
              <a:avLst/>
              <a:gdLst/>
              <a:ahLst/>
              <a:cxnLst/>
              <a:rect r="r" b="b" t="t" l="l"/>
              <a:pathLst>
                <a:path h="131666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131666"/>
                  </a:lnTo>
                  <a:lnTo>
                    <a:pt x="0" y="131666"/>
                  </a:lnTo>
                  <a:close/>
                </a:path>
              </a:pathLst>
            </a:custGeom>
            <a:gradFill rotWithShape="true">
              <a:gsLst>
                <a:gs pos="0">
                  <a:srgbClr val="121B3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1666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501319" y="9452522"/>
            <a:ext cx="786681" cy="499918"/>
            <a:chOff x="0" y="0"/>
            <a:chExt cx="207192" cy="1316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7192" cy="131666"/>
            </a:xfrm>
            <a:custGeom>
              <a:avLst/>
              <a:gdLst/>
              <a:ahLst/>
              <a:cxnLst/>
              <a:rect r="r" b="b" t="t" l="l"/>
              <a:pathLst>
                <a:path h="131666" w="207192">
                  <a:moveTo>
                    <a:pt x="0" y="0"/>
                  </a:moveTo>
                  <a:lnTo>
                    <a:pt x="207192" y="0"/>
                  </a:lnTo>
                  <a:lnTo>
                    <a:pt x="207192" y="131666"/>
                  </a:lnTo>
                  <a:lnTo>
                    <a:pt x="0" y="13166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07192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71057" y="4127569"/>
            <a:ext cx="8479723" cy="136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33"/>
              </a:lnSpc>
            </a:pPr>
            <a:r>
              <a:rPr lang="en-US" b="true" sz="11048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ESLSCA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1057" y="5435063"/>
            <a:ext cx="8479723" cy="136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33"/>
              </a:lnSpc>
            </a:pPr>
            <a:r>
              <a:rPr lang="en-US" b="true" sz="11048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7666" y="7050714"/>
            <a:ext cx="7084152" cy="86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964" spc="14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REVOLUTIONIZING UNIVERSITY TRANSACTIONS WITH BLOCKCHAIN</a:t>
            </a:r>
          </a:p>
          <a:p>
            <a:pPr algn="l">
              <a:lnSpc>
                <a:spcPts val="227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152211" y="9589012"/>
            <a:ext cx="214178" cy="2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"/>
              </a:lnSpc>
              <a:spcBef>
                <a:spcPct val="0"/>
              </a:spcBef>
            </a:pPr>
            <a:r>
              <a:rPr lang="en-US" sz="1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257459" y="8584134"/>
            <a:ext cx="3041662" cy="3261836"/>
          </a:xfrm>
          <a:custGeom>
            <a:avLst/>
            <a:gdLst/>
            <a:ahLst/>
            <a:cxnLst/>
            <a:rect r="r" b="b" t="t" l="l"/>
            <a:pathLst>
              <a:path h="3261836" w="3041662">
                <a:moveTo>
                  <a:pt x="0" y="0"/>
                </a:moveTo>
                <a:lnTo>
                  <a:pt x="3041662" y="0"/>
                </a:lnTo>
                <a:lnTo>
                  <a:pt x="3041662" y="3261836"/>
                </a:lnTo>
                <a:lnTo>
                  <a:pt x="0" y="326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07666" y="8776511"/>
            <a:ext cx="7418511" cy="574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  <a:spcBef>
                <a:spcPct val="0"/>
              </a:spcBef>
            </a:pPr>
            <a:r>
              <a:rPr lang="en-US" sz="1964" spc="14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YASSIN BEDIER, AHMED KHATTAB, AHMED HATEM, ISLAM AKRAM, IBRAHIM LABIB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B3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01401" y="9452522"/>
            <a:ext cx="499918" cy="499918"/>
            <a:chOff x="0" y="0"/>
            <a:chExt cx="131666" cy="131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666" cy="131666"/>
            </a:xfrm>
            <a:custGeom>
              <a:avLst/>
              <a:gdLst/>
              <a:ahLst/>
              <a:cxnLst/>
              <a:rect r="r" b="b" t="t" l="l"/>
              <a:pathLst>
                <a:path h="131666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131666"/>
                  </a:lnTo>
                  <a:lnTo>
                    <a:pt x="0" y="131666"/>
                  </a:lnTo>
                  <a:close/>
                </a:path>
              </a:pathLst>
            </a:custGeom>
            <a:gradFill rotWithShape="true">
              <a:gsLst>
                <a:gs pos="0">
                  <a:srgbClr val="1B1C61">
                    <a:alpha val="100000"/>
                  </a:srgbClr>
                </a:gs>
                <a:gs pos="100000">
                  <a:srgbClr val="1F32A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1666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1319" y="9452522"/>
            <a:ext cx="786681" cy="499918"/>
            <a:chOff x="0" y="0"/>
            <a:chExt cx="207192" cy="131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92" cy="131666"/>
            </a:xfrm>
            <a:custGeom>
              <a:avLst/>
              <a:gdLst/>
              <a:ahLst/>
              <a:cxnLst/>
              <a:rect r="r" b="b" t="t" l="l"/>
              <a:pathLst>
                <a:path h="131666" w="207192">
                  <a:moveTo>
                    <a:pt x="0" y="0"/>
                  </a:moveTo>
                  <a:lnTo>
                    <a:pt x="207192" y="0"/>
                  </a:lnTo>
                  <a:lnTo>
                    <a:pt x="207192" y="131666"/>
                  </a:lnTo>
                  <a:lnTo>
                    <a:pt x="0" y="13166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7192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135486" y="2677288"/>
            <a:ext cx="5025010" cy="5388751"/>
          </a:xfrm>
          <a:custGeom>
            <a:avLst/>
            <a:gdLst/>
            <a:ahLst/>
            <a:cxnLst/>
            <a:rect r="r" b="b" t="t" l="l"/>
            <a:pathLst>
              <a:path h="5388751" w="5025010">
                <a:moveTo>
                  <a:pt x="0" y="0"/>
                </a:moveTo>
                <a:lnTo>
                  <a:pt x="5025010" y="0"/>
                </a:lnTo>
                <a:lnTo>
                  <a:pt x="5025010" y="5388751"/>
                </a:lnTo>
                <a:lnTo>
                  <a:pt x="0" y="5388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608965" y="5371664"/>
            <a:ext cx="5025010" cy="5388751"/>
          </a:xfrm>
          <a:custGeom>
            <a:avLst/>
            <a:gdLst/>
            <a:ahLst/>
            <a:cxnLst/>
            <a:rect r="r" b="b" t="t" l="l"/>
            <a:pathLst>
              <a:path h="5388751" w="5025010">
                <a:moveTo>
                  <a:pt x="0" y="0"/>
                </a:moveTo>
                <a:lnTo>
                  <a:pt x="5025011" y="0"/>
                </a:lnTo>
                <a:lnTo>
                  <a:pt x="5025011" y="5388751"/>
                </a:lnTo>
                <a:lnTo>
                  <a:pt x="0" y="5388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56148" y="1001946"/>
            <a:ext cx="1791843" cy="28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ESLSCA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6148" y="1278231"/>
            <a:ext cx="1791843" cy="28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52211" y="9589012"/>
            <a:ext cx="214178" cy="2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"/>
              </a:lnSpc>
              <a:spcBef>
                <a:spcPct val="0"/>
              </a:spcBef>
            </a:pPr>
            <a:r>
              <a:rPr lang="en-US" sz="1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16457" y="4018945"/>
            <a:ext cx="6455085" cy="159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6"/>
              </a:lnSpc>
            </a:pPr>
            <a:r>
              <a:rPr lang="en-US" b="true" sz="13018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2265" y="5762189"/>
            <a:ext cx="3843470" cy="159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6"/>
              </a:lnSpc>
            </a:pPr>
            <a:r>
              <a:rPr lang="en-US" b="true" sz="13018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B3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01401" y="9452522"/>
            <a:ext cx="499918" cy="499918"/>
            <a:chOff x="0" y="0"/>
            <a:chExt cx="131666" cy="131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666" cy="131666"/>
            </a:xfrm>
            <a:custGeom>
              <a:avLst/>
              <a:gdLst/>
              <a:ahLst/>
              <a:cxnLst/>
              <a:rect r="r" b="b" t="t" l="l"/>
              <a:pathLst>
                <a:path h="131666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131666"/>
                  </a:lnTo>
                  <a:lnTo>
                    <a:pt x="0" y="131666"/>
                  </a:lnTo>
                  <a:close/>
                </a:path>
              </a:pathLst>
            </a:custGeom>
            <a:gradFill rotWithShape="true">
              <a:gsLst>
                <a:gs pos="0">
                  <a:srgbClr val="121B3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1666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1319" y="9452522"/>
            <a:ext cx="786681" cy="499918"/>
            <a:chOff x="0" y="0"/>
            <a:chExt cx="207192" cy="131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92" cy="131666"/>
            </a:xfrm>
            <a:custGeom>
              <a:avLst/>
              <a:gdLst/>
              <a:ahLst/>
              <a:cxnLst/>
              <a:rect r="r" b="b" t="t" l="l"/>
              <a:pathLst>
                <a:path h="131666" w="207192">
                  <a:moveTo>
                    <a:pt x="0" y="0"/>
                  </a:moveTo>
                  <a:lnTo>
                    <a:pt x="207192" y="0"/>
                  </a:lnTo>
                  <a:lnTo>
                    <a:pt x="207192" y="131666"/>
                  </a:lnTo>
                  <a:lnTo>
                    <a:pt x="0" y="13166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7192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86877" y="8297249"/>
            <a:ext cx="3086932" cy="3310383"/>
          </a:xfrm>
          <a:custGeom>
            <a:avLst/>
            <a:gdLst/>
            <a:ahLst/>
            <a:cxnLst/>
            <a:rect r="r" b="b" t="t" l="l"/>
            <a:pathLst>
              <a:path h="3310383" w="3086932">
                <a:moveTo>
                  <a:pt x="0" y="0"/>
                </a:moveTo>
                <a:lnTo>
                  <a:pt x="3086932" y="0"/>
                </a:lnTo>
                <a:lnTo>
                  <a:pt x="3086932" y="3310382"/>
                </a:lnTo>
                <a:lnTo>
                  <a:pt x="0" y="331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2641541"/>
            <a:ext cx="18918999" cy="1053684"/>
            <a:chOff x="0" y="0"/>
            <a:chExt cx="4982782" cy="277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82782" cy="277513"/>
            </a:xfrm>
            <a:custGeom>
              <a:avLst/>
              <a:gdLst/>
              <a:ahLst/>
              <a:cxnLst/>
              <a:rect r="r" b="b" t="t" l="l"/>
              <a:pathLst>
                <a:path h="277513" w="4982782">
                  <a:moveTo>
                    <a:pt x="0" y="0"/>
                  </a:moveTo>
                  <a:lnTo>
                    <a:pt x="4982782" y="0"/>
                  </a:lnTo>
                  <a:lnTo>
                    <a:pt x="4982782" y="277513"/>
                  </a:lnTo>
                  <a:lnTo>
                    <a:pt x="0" y="277513"/>
                  </a:lnTo>
                  <a:close/>
                </a:path>
              </a:pathLst>
            </a:custGeom>
            <a:solidFill>
              <a:srgbClr val="425BB0">
                <a:alpha val="1882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982782" cy="296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44000" y="1539712"/>
            <a:ext cx="7718588" cy="7718588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4A7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856148" y="1001946"/>
            <a:ext cx="1791843" cy="28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ESLSCA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56148" y="1278231"/>
            <a:ext cx="1791843" cy="28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52211" y="9589012"/>
            <a:ext cx="214178" cy="2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"/>
              </a:lnSpc>
              <a:spcBef>
                <a:spcPct val="0"/>
              </a:spcBef>
            </a:pPr>
            <a:r>
              <a:rPr lang="en-US" sz="1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3318" y="2841566"/>
            <a:ext cx="4571299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8"/>
              </a:lnSpc>
            </a:pPr>
            <a:r>
              <a:rPr lang="en-US" sz="6919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3318" y="4303613"/>
            <a:ext cx="7220091" cy="514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665" indent="-317333" lvl="1">
              <a:lnSpc>
                <a:spcPts val="3409"/>
              </a:lnSpc>
              <a:buFont typeface="Arial"/>
              <a:buChar char="•"/>
            </a:pPr>
            <a:r>
              <a:rPr lang="en-US" sz="29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ESLSCA Coin is a digital currency built for </a:t>
            </a:r>
            <a:r>
              <a:rPr lang="en-US" b="true" sz="29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ESLSCA University</a:t>
            </a:r>
            <a:r>
              <a:rPr lang="en-US" sz="29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based on </a:t>
            </a:r>
            <a:r>
              <a:rPr lang="en-US" b="true" sz="29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Ethereum Technology</a:t>
            </a:r>
            <a:r>
              <a:rPr lang="en-US" sz="29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9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ERC-20 </a:t>
            </a:r>
            <a:r>
              <a:rPr lang="en-US" sz="29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token standard.</a:t>
            </a:r>
          </a:p>
          <a:p>
            <a:pPr algn="l">
              <a:lnSpc>
                <a:spcPts val="3409"/>
              </a:lnSpc>
            </a:pPr>
          </a:p>
          <a:p>
            <a:pPr algn="l" marL="634665" indent="-317333" lvl="1">
              <a:lnSpc>
                <a:spcPts val="3409"/>
              </a:lnSpc>
              <a:buFont typeface="Arial"/>
              <a:buChar char="•"/>
            </a:pPr>
            <a:r>
              <a:rPr lang="en-US" sz="29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Features:</a:t>
            </a:r>
          </a:p>
          <a:p>
            <a:pPr algn="l" marL="1269330" indent="-423110" lvl="2">
              <a:lnSpc>
                <a:spcPts val="3409"/>
              </a:lnSpc>
              <a:buFont typeface="Arial"/>
              <a:buChar char="⚬"/>
            </a:pPr>
            <a:r>
              <a:rPr lang="en-US" sz="29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Solidity-based </a:t>
            </a:r>
            <a:r>
              <a:rPr lang="en-US" b="true" sz="29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contract</a:t>
            </a:r>
          </a:p>
          <a:p>
            <a:pPr algn="l" marL="1269330" indent="-423110" lvl="2">
              <a:lnSpc>
                <a:spcPts val="3409"/>
              </a:lnSpc>
              <a:buFont typeface="Arial"/>
              <a:buChar char="⚬"/>
            </a:pPr>
            <a:r>
              <a:rPr lang="en-US" sz="29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lang="en-US" sz="29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9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interface</a:t>
            </a:r>
            <a:r>
              <a:rPr lang="en-US" sz="29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for sending/receiving/minting</a:t>
            </a:r>
          </a:p>
          <a:p>
            <a:pPr algn="l" marL="1269330" indent="-423110" lvl="2">
              <a:lnSpc>
                <a:spcPts val="3409"/>
              </a:lnSpc>
              <a:buFont typeface="Arial"/>
              <a:buChar char="⚬"/>
            </a:pPr>
            <a:r>
              <a:rPr lang="en-US" b="true" sz="29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Transactions </a:t>
            </a:r>
            <a:r>
              <a:rPr lang="en-US" sz="29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history</a:t>
            </a:r>
          </a:p>
          <a:p>
            <a:pPr algn="l" marL="1269330" indent="-423110" lvl="2">
              <a:lnSpc>
                <a:spcPts val="3409"/>
              </a:lnSpc>
              <a:buFont typeface="Arial"/>
              <a:buChar char="⚬"/>
            </a:pPr>
            <a:r>
              <a:rPr lang="en-US" b="true" sz="29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MetaMask </a:t>
            </a:r>
            <a:r>
              <a:rPr lang="en-US" sz="29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</a:t>
            </a:r>
          </a:p>
          <a:p>
            <a:pPr algn="l">
              <a:lnSpc>
                <a:spcPts val="34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B3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01401" y="9452522"/>
            <a:ext cx="499918" cy="499918"/>
            <a:chOff x="0" y="0"/>
            <a:chExt cx="131666" cy="131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666" cy="131666"/>
            </a:xfrm>
            <a:custGeom>
              <a:avLst/>
              <a:gdLst/>
              <a:ahLst/>
              <a:cxnLst/>
              <a:rect r="r" b="b" t="t" l="l"/>
              <a:pathLst>
                <a:path h="131666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131666"/>
                  </a:lnTo>
                  <a:lnTo>
                    <a:pt x="0" y="131666"/>
                  </a:lnTo>
                  <a:close/>
                </a:path>
              </a:pathLst>
            </a:custGeom>
            <a:gradFill rotWithShape="true">
              <a:gsLst>
                <a:gs pos="0">
                  <a:srgbClr val="121B3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1666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1319" y="9452522"/>
            <a:ext cx="786681" cy="499918"/>
            <a:chOff x="0" y="0"/>
            <a:chExt cx="207192" cy="131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92" cy="131666"/>
            </a:xfrm>
            <a:custGeom>
              <a:avLst/>
              <a:gdLst/>
              <a:ahLst/>
              <a:cxnLst/>
              <a:rect r="r" b="b" t="t" l="l"/>
              <a:pathLst>
                <a:path h="131666" w="207192">
                  <a:moveTo>
                    <a:pt x="0" y="0"/>
                  </a:moveTo>
                  <a:lnTo>
                    <a:pt x="207192" y="0"/>
                  </a:lnTo>
                  <a:lnTo>
                    <a:pt x="207192" y="131666"/>
                  </a:lnTo>
                  <a:lnTo>
                    <a:pt x="0" y="13166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7192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514766" y="8160759"/>
            <a:ext cx="3086932" cy="3310383"/>
          </a:xfrm>
          <a:custGeom>
            <a:avLst/>
            <a:gdLst/>
            <a:ahLst/>
            <a:cxnLst/>
            <a:rect r="r" b="b" t="t" l="l"/>
            <a:pathLst>
              <a:path h="3310383" w="3086932">
                <a:moveTo>
                  <a:pt x="0" y="0"/>
                </a:moveTo>
                <a:lnTo>
                  <a:pt x="3086932" y="0"/>
                </a:lnTo>
                <a:lnTo>
                  <a:pt x="3086932" y="3310382"/>
                </a:lnTo>
                <a:lnTo>
                  <a:pt x="0" y="3310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57853" y="3802614"/>
            <a:ext cx="3086932" cy="3310383"/>
          </a:xfrm>
          <a:custGeom>
            <a:avLst/>
            <a:gdLst/>
            <a:ahLst/>
            <a:cxnLst/>
            <a:rect r="r" b="b" t="t" l="l"/>
            <a:pathLst>
              <a:path h="3310383" w="3086932">
                <a:moveTo>
                  <a:pt x="0" y="0"/>
                </a:moveTo>
                <a:lnTo>
                  <a:pt x="3086932" y="0"/>
                </a:lnTo>
                <a:lnTo>
                  <a:pt x="3086932" y="3310382"/>
                </a:lnTo>
                <a:lnTo>
                  <a:pt x="0" y="331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95450" y="1742861"/>
            <a:ext cx="5405907" cy="540590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  <a:ln w="38100" cap="sq">
              <a:solidFill>
                <a:srgbClr val="425BB0"/>
              </a:solidFill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448474" y="2820248"/>
            <a:ext cx="4600916" cy="2622522"/>
          </a:xfrm>
          <a:custGeom>
            <a:avLst/>
            <a:gdLst/>
            <a:ahLst/>
            <a:cxnLst/>
            <a:rect r="r" b="b" t="t" l="l"/>
            <a:pathLst>
              <a:path h="2622522" w="4600916">
                <a:moveTo>
                  <a:pt x="0" y="0"/>
                </a:moveTo>
                <a:lnTo>
                  <a:pt x="4600916" y="0"/>
                </a:lnTo>
                <a:lnTo>
                  <a:pt x="4600916" y="2622523"/>
                </a:lnTo>
                <a:lnTo>
                  <a:pt x="0" y="2622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56148" y="1001946"/>
            <a:ext cx="1791843" cy="28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ESLSCA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56148" y="1278231"/>
            <a:ext cx="1791843" cy="28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52211" y="9589012"/>
            <a:ext cx="214178" cy="2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"/>
              </a:lnSpc>
              <a:spcBef>
                <a:spcPct val="0"/>
              </a:spcBef>
            </a:pPr>
            <a:r>
              <a:rPr lang="en-US" sz="1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8162" y="1942886"/>
            <a:ext cx="5746836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8"/>
              </a:lnSpc>
            </a:pPr>
            <a:r>
              <a:rPr lang="en-US" sz="691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78162" y="2710822"/>
            <a:ext cx="5176508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8"/>
              </a:lnSpc>
            </a:pPr>
            <a:r>
              <a:rPr lang="en-US" sz="6919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Statement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948778" y="6409897"/>
            <a:ext cx="852579" cy="802199"/>
            <a:chOff x="0" y="0"/>
            <a:chExt cx="224548" cy="2112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4548" cy="211279"/>
            </a:xfrm>
            <a:custGeom>
              <a:avLst/>
              <a:gdLst/>
              <a:ahLst/>
              <a:cxnLst/>
              <a:rect r="r" b="b" t="t" l="l"/>
              <a:pathLst>
                <a:path h="211279" w="224548">
                  <a:moveTo>
                    <a:pt x="0" y="0"/>
                  </a:moveTo>
                  <a:lnTo>
                    <a:pt x="224548" y="0"/>
                  </a:lnTo>
                  <a:lnTo>
                    <a:pt x="224548" y="211279"/>
                  </a:lnTo>
                  <a:lnTo>
                    <a:pt x="0" y="211279"/>
                  </a:lnTo>
                  <a:close/>
                </a:path>
              </a:pathLst>
            </a:custGeom>
            <a:solidFill>
              <a:srgbClr val="637EC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224548" cy="230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378162" y="3812139"/>
            <a:ext cx="8406069" cy="560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7"/>
              </a:lnSpc>
              <a:spcBef>
                <a:spcPct val="0"/>
              </a:spcBef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Traditional financial systems in educational institutions face </a:t>
            </a:r>
            <a:r>
              <a:rPr lang="en-US" b="true" sz="27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several challenges</a:t>
            </a: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3177"/>
              </a:lnSpc>
              <a:spcBef>
                <a:spcPct val="0"/>
              </a:spcBef>
            </a:pPr>
          </a:p>
          <a:p>
            <a:pPr algn="l" marL="591486" indent="-295743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 change</a:t>
            </a: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found sometimes when buying from cafeteria, etc.</a:t>
            </a:r>
          </a:p>
          <a:p>
            <a:pPr algn="l" marL="591486" indent="-295743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Slow processing times</a:t>
            </a: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for payments</a:t>
            </a:r>
          </a:p>
          <a:p>
            <a:pPr algn="l" marL="591486" indent="-295743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Limited transparency </a:t>
            </a: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financial operations</a:t>
            </a:r>
          </a:p>
          <a:p>
            <a:pPr algn="l" marL="591486" indent="-295743" lvl="1">
              <a:lnSpc>
                <a:spcPts val="3177"/>
              </a:lnSpc>
              <a:spcBef>
                <a:spcPct val="0"/>
              </a:spcBef>
              <a:buFont typeface="Arial"/>
              <a:buChar char="•"/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Difficulty implementing </a:t>
            </a:r>
            <a:r>
              <a:rPr lang="en-US" b="true" sz="27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reward systems</a:t>
            </a: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for academic achievements</a:t>
            </a:r>
          </a:p>
          <a:p>
            <a:pPr algn="l">
              <a:lnSpc>
                <a:spcPts val="3177"/>
              </a:lnSpc>
              <a:spcBef>
                <a:spcPct val="0"/>
              </a:spcBef>
            </a:pPr>
          </a:p>
          <a:p>
            <a:pPr algn="l">
              <a:lnSpc>
                <a:spcPts val="3177"/>
              </a:lnSpc>
              <a:spcBef>
                <a:spcPct val="0"/>
              </a:spcBef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ESLSCA Coin addresses these challenges by providing a </a:t>
            </a:r>
            <a:r>
              <a:rPr lang="en-US" b="true" sz="27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secure</a:t>
            </a: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true" sz="27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transparent</a:t>
            </a: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true" sz="27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efficient </a:t>
            </a: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currency for the university ecosystem.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B3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01401" y="9452522"/>
            <a:ext cx="499918" cy="499918"/>
            <a:chOff x="0" y="0"/>
            <a:chExt cx="131666" cy="131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666" cy="131666"/>
            </a:xfrm>
            <a:custGeom>
              <a:avLst/>
              <a:gdLst/>
              <a:ahLst/>
              <a:cxnLst/>
              <a:rect r="r" b="b" t="t" l="l"/>
              <a:pathLst>
                <a:path h="131666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131666"/>
                  </a:lnTo>
                  <a:lnTo>
                    <a:pt x="0" y="131666"/>
                  </a:lnTo>
                  <a:close/>
                </a:path>
              </a:pathLst>
            </a:custGeom>
            <a:gradFill rotWithShape="true">
              <a:gsLst>
                <a:gs pos="0">
                  <a:srgbClr val="121B3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1666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1319" y="9452522"/>
            <a:ext cx="786681" cy="499918"/>
            <a:chOff x="0" y="0"/>
            <a:chExt cx="207192" cy="131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92" cy="131666"/>
            </a:xfrm>
            <a:custGeom>
              <a:avLst/>
              <a:gdLst/>
              <a:ahLst/>
              <a:cxnLst/>
              <a:rect r="r" b="b" t="t" l="l"/>
              <a:pathLst>
                <a:path h="131666" w="207192">
                  <a:moveTo>
                    <a:pt x="0" y="0"/>
                  </a:moveTo>
                  <a:lnTo>
                    <a:pt x="207192" y="0"/>
                  </a:lnTo>
                  <a:lnTo>
                    <a:pt x="207192" y="131666"/>
                  </a:lnTo>
                  <a:lnTo>
                    <a:pt x="0" y="13166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7192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27014" y="7259942"/>
            <a:ext cx="3086932" cy="3310383"/>
          </a:xfrm>
          <a:custGeom>
            <a:avLst/>
            <a:gdLst/>
            <a:ahLst/>
            <a:cxnLst/>
            <a:rect r="r" b="b" t="t" l="l"/>
            <a:pathLst>
              <a:path h="3310383" w="3086932">
                <a:moveTo>
                  <a:pt x="0" y="0"/>
                </a:moveTo>
                <a:lnTo>
                  <a:pt x="3086932" y="0"/>
                </a:lnTo>
                <a:lnTo>
                  <a:pt x="3086932" y="3310383"/>
                </a:lnTo>
                <a:lnTo>
                  <a:pt x="0" y="3310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354772" y="3873670"/>
            <a:ext cx="2644485" cy="2644485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4A7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9643" t="0" r="-29643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298286" y="3873670"/>
            <a:ext cx="2644485" cy="2644485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4A7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665" t="0" r="-24665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646860" y="3873670"/>
            <a:ext cx="2644485" cy="2644485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3C4A7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497780" y="3873670"/>
            <a:ext cx="2793758" cy="2995987"/>
          </a:xfrm>
          <a:custGeom>
            <a:avLst/>
            <a:gdLst/>
            <a:ahLst/>
            <a:cxnLst/>
            <a:rect r="r" b="b" t="t" l="l"/>
            <a:pathLst>
              <a:path h="2995987" w="2793758">
                <a:moveTo>
                  <a:pt x="0" y="0"/>
                </a:moveTo>
                <a:lnTo>
                  <a:pt x="2793759" y="0"/>
                </a:lnTo>
                <a:lnTo>
                  <a:pt x="2793759" y="2995987"/>
                </a:lnTo>
                <a:lnTo>
                  <a:pt x="0" y="29959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868231" y="4516698"/>
            <a:ext cx="986926" cy="98692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1C61">
                    <a:alpha val="100000"/>
                  </a:srgbClr>
                </a:gs>
                <a:gs pos="100000">
                  <a:srgbClr val="1F32A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4856148" y="1001946"/>
            <a:ext cx="1791843" cy="28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ESLSCA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856148" y="1278231"/>
            <a:ext cx="1791843" cy="28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52211" y="9589012"/>
            <a:ext cx="214178" cy="2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"/>
              </a:lnSpc>
              <a:spcBef>
                <a:spcPct val="0"/>
              </a:spcBef>
            </a:pPr>
            <a:r>
              <a:rPr lang="en-US" sz="1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87457" y="1588989"/>
            <a:ext cx="6871993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</a:pPr>
            <a:r>
              <a:rPr lang="en-US" b="true" sz="69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008085" y="2362744"/>
            <a:ext cx="8030737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</a:pPr>
            <a:r>
              <a:rPr lang="en-US" b="true" sz="6919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Architecture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59918" y="6683089"/>
            <a:ext cx="3823550" cy="76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r>
              <a:rPr lang="en-US" b="true" sz="26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Application (React, Ethers.js)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16967" y="6689604"/>
            <a:ext cx="2304269" cy="76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r>
              <a:rPr lang="en-US" b="true" sz="26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MetaMask Integration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69111" y="6683089"/>
            <a:ext cx="2996720" cy="76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r>
              <a:rPr lang="en-US" b="true" sz="26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Smart Contract (Solidity)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12031" y="7663515"/>
            <a:ext cx="3816996" cy="64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  <a:spcBef>
                <a:spcPct val="0"/>
              </a:spcBef>
            </a:pPr>
            <a:r>
              <a:rPr lang="en-US" sz="2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Interface, Token Management and History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060604" y="7663515"/>
            <a:ext cx="3816996" cy="64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  <a:spcBef>
                <a:spcPct val="0"/>
              </a:spcBef>
            </a:pPr>
            <a:r>
              <a:rPr lang="en-US" sz="2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Wallet Connectivity, Transaction Signing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58973" y="7663515"/>
            <a:ext cx="3816996" cy="64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8"/>
              </a:lnSpc>
              <a:spcBef>
                <a:spcPct val="0"/>
              </a:spcBef>
            </a:pPr>
            <a:r>
              <a:rPr lang="en-US" sz="22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ERC-20 Implementation, Functions, Token Logic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153396" y="4516698"/>
            <a:ext cx="986926" cy="98692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1C61">
                    <a:alpha val="100000"/>
                  </a:srgbClr>
                </a:gs>
                <a:gs pos="100000">
                  <a:srgbClr val="1F32A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861308" y="4516698"/>
            <a:ext cx="986926" cy="986926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B1C61">
                    <a:alpha val="100000"/>
                  </a:srgbClr>
                </a:gs>
                <a:gs pos="100000">
                  <a:srgbClr val="1F32A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B3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56148" y="1001946"/>
            <a:ext cx="1791843" cy="28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ESLSCA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856148" y="1278231"/>
            <a:ext cx="1791843" cy="28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COIN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001401" y="9452522"/>
            <a:ext cx="499918" cy="499918"/>
            <a:chOff x="0" y="0"/>
            <a:chExt cx="131666" cy="1316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666" cy="131666"/>
            </a:xfrm>
            <a:custGeom>
              <a:avLst/>
              <a:gdLst/>
              <a:ahLst/>
              <a:cxnLst/>
              <a:rect r="r" b="b" t="t" l="l"/>
              <a:pathLst>
                <a:path h="131666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131666"/>
                  </a:lnTo>
                  <a:lnTo>
                    <a:pt x="0" y="131666"/>
                  </a:lnTo>
                  <a:close/>
                </a:path>
              </a:pathLst>
            </a:custGeom>
            <a:gradFill rotWithShape="true">
              <a:gsLst>
                <a:gs pos="0">
                  <a:srgbClr val="121B3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1666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501319" y="9452522"/>
            <a:ext cx="786681" cy="499918"/>
            <a:chOff x="0" y="0"/>
            <a:chExt cx="207192" cy="1316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7192" cy="131666"/>
            </a:xfrm>
            <a:custGeom>
              <a:avLst/>
              <a:gdLst/>
              <a:ahLst/>
              <a:cxnLst/>
              <a:rect r="r" b="b" t="t" l="l"/>
              <a:pathLst>
                <a:path h="131666" w="207192">
                  <a:moveTo>
                    <a:pt x="0" y="0"/>
                  </a:moveTo>
                  <a:lnTo>
                    <a:pt x="207192" y="0"/>
                  </a:lnTo>
                  <a:lnTo>
                    <a:pt x="207192" y="131666"/>
                  </a:lnTo>
                  <a:lnTo>
                    <a:pt x="0" y="13166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07192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152211" y="9589012"/>
            <a:ext cx="214178" cy="2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"/>
              </a:lnSpc>
              <a:spcBef>
                <a:spcPct val="0"/>
              </a:spcBef>
            </a:pPr>
            <a:r>
              <a:rPr lang="en-US" sz="1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1071385" y="4505351"/>
            <a:ext cx="5561629" cy="5964213"/>
          </a:xfrm>
          <a:custGeom>
            <a:avLst/>
            <a:gdLst/>
            <a:ahLst/>
            <a:cxnLst/>
            <a:rect r="r" b="b" t="t" l="l"/>
            <a:pathLst>
              <a:path h="5964213" w="5561629">
                <a:moveTo>
                  <a:pt x="0" y="0"/>
                </a:moveTo>
                <a:lnTo>
                  <a:pt x="5561629" y="0"/>
                </a:lnTo>
                <a:lnTo>
                  <a:pt x="5561629" y="5964213"/>
                </a:lnTo>
                <a:lnTo>
                  <a:pt x="0" y="5964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71732" y="1788302"/>
            <a:ext cx="8030737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</a:pPr>
            <a:r>
              <a:rPr lang="en-US" b="true" sz="691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Smart Contract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83132" y="3847429"/>
            <a:ext cx="7207938" cy="560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1486" indent="-295743" lvl="1">
              <a:lnSpc>
                <a:spcPts val="3177"/>
              </a:lnSpc>
              <a:buFont typeface="Arial"/>
              <a:buChar char="•"/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ERC-20 Standard Implementation</a:t>
            </a:r>
          </a:p>
          <a:p>
            <a:pPr algn="l" marL="1182972" indent="-394324" lvl="2">
              <a:lnSpc>
                <a:spcPts val="3177"/>
              </a:lnSpc>
              <a:buFont typeface="Arial"/>
              <a:buChar char="⚬"/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Token transfers</a:t>
            </a:r>
          </a:p>
          <a:p>
            <a:pPr algn="l" marL="1182972" indent="-394324" lvl="2">
              <a:lnSpc>
                <a:spcPts val="3177"/>
              </a:lnSpc>
              <a:buFont typeface="Arial"/>
              <a:buChar char="⚬"/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Balance queries</a:t>
            </a:r>
          </a:p>
          <a:p>
            <a:pPr algn="l" marL="1182972" indent="-394324" lvl="2">
              <a:lnSpc>
                <a:spcPts val="3177"/>
              </a:lnSpc>
              <a:buFont typeface="Arial"/>
              <a:buChar char="⚬"/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Allowances and approvals</a:t>
            </a:r>
          </a:p>
          <a:p>
            <a:pPr algn="l">
              <a:lnSpc>
                <a:spcPts val="3177"/>
              </a:lnSpc>
            </a:pPr>
          </a:p>
          <a:p>
            <a:pPr algn="l" marL="591486" indent="-295743" lvl="1">
              <a:lnSpc>
                <a:spcPts val="3177"/>
              </a:lnSpc>
              <a:buFont typeface="Arial"/>
              <a:buChar char="•"/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 Events</a:t>
            </a:r>
          </a:p>
          <a:p>
            <a:pPr algn="l" marL="1182972" indent="-394324" lvl="2">
              <a:lnSpc>
                <a:spcPts val="3177"/>
              </a:lnSpc>
              <a:buFont typeface="Arial"/>
              <a:buChar char="⚬"/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TokensMinted (records new token creation)</a:t>
            </a:r>
          </a:p>
          <a:p>
            <a:pPr algn="l" marL="1182972" indent="-394324" lvl="2">
              <a:lnSpc>
                <a:spcPts val="3177"/>
              </a:lnSpc>
              <a:buFont typeface="Arial"/>
              <a:buChar char="⚬"/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TransferExecuted (detailed transfer records with timestamps)</a:t>
            </a:r>
          </a:p>
          <a:p>
            <a:pPr algn="l">
              <a:lnSpc>
                <a:spcPts val="3177"/>
              </a:lnSpc>
            </a:pPr>
          </a:p>
          <a:p>
            <a:pPr algn="l" marL="591486" indent="-295743" lvl="1">
              <a:lnSpc>
                <a:spcPts val="3177"/>
              </a:lnSpc>
              <a:buFont typeface="Arial"/>
              <a:buChar char="•"/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Administrative Controls</a:t>
            </a:r>
          </a:p>
          <a:p>
            <a:pPr algn="l" marL="1182972" indent="-394324" lvl="2">
              <a:lnSpc>
                <a:spcPts val="3177"/>
              </a:lnSpc>
              <a:buFont typeface="Arial"/>
              <a:buChar char="⚬"/>
            </a:pPr>
            <a:r>
              <a:rPr lang="en-US" sz="27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Owner-only minting function</a:t>
            </a:r>
          </a:p>
          <a:p>
            <a:pPr algn="l">
              <a:lnSpc>
                <a:spcPts val="317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871732" y="2562057"/>
            <a:ext cx="8030737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</a:pPr>
            <a:r>
              <a:rPr lang="en-US" b="true" sz="6919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Features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088699" y="2501882"/>
            <a:ext cx="5609097" cy="6015117"/>
          </a:xfrm>
          <a:custGeom>
            <a:avLst/>
            <a:gdLst/>
            <a:ahLst/>
            <a:cxnLst/>
            <a:rect r="r" b="b" t="t" l="l"/>
            <a:pathLst>
              <a:path h="6015117" w="5609097">
                <a:moveTo>
                  <a:pt x="0" y="0"/>
                </a:moveTo>
                <a:lnTo>
                  <a:pt x="5609096" y="0"/>
                </a:lnTo>
                <a:lnTo>
                  <a:pt x="5609096" y="6015117"/>
                </a:lnTo>
                <a:lnTo>
                  <a:pt x="0" y="6015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37059" y="-652642"/>
            <a:ext cx="7315200" cy="4083212"/>
          </a:xfrm>
          <a:custGeom>
            <a:avLst/>
            <a:gdLst/>
            <a:ahLst/>
            <a:cxnLst/>
            <a:rect r="r" b="b" t="t" l="l"/>
            <a:pathLst>
              <a:path h="4083212" w="7315200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B3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01401" y="9452522"/>
            <a:ext cx="499918" cy="499918"/>
            <a:chOff x="0" y="0"/>
            <a:chExt cx="131666" cy="131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666" cy="131666"/>
            </a:xfrm>
            <a:custGeom>
              <a:avLst/>
              <a:gdLst/>
              <a:ahLst/>
              <a:cxnLst/>
              <a:rect r="r" b="b" t="t" l="l"/>
              <a:pathLst>
                <a:path h="131666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131666"/>
                  </a:lnTo>
                  <a:lnTo>
                    <a:pt x="0" y="131666"/>
                  </a:lnTo>
                  <a:close/>
                </a:path>
              </a:pathLst>
            </a:custGeom>
            <a:gradFill rotWithShape="true">
              <a:gsLst>
                <a:gs pos="0">
                  <a:srgbClr val="121B3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1666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1319" y="9452522"/>
            <a:ext cx="786681" cy="499918"/>
            <a:chOff x="0" y="0"/>
            <a:chExt cx="207192" cy="131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92" cy="131666"/>
            </a:xfrm>
            <a:custGeom>
              <a:avLst/>
              <a:gdLst/>
              <a:ahLst/>
              <a:cxnLst/>
              <a:rect r="r" b="b" t="t" l="l"/>
              <a:pathLst>
                <a:path h="131666" w="207192">
                  <a:moveTo>
                    <a:pt x="0" y="0"/>
                  </a:moveTo>
                  <a:lnTo>
                    <a:pt x="207192" y="0"/>
                  </a:lnTo>
                  <a:lnTo>
                    <a:pt x="207192" y="131666"/>
                  </a:lnTo>
                  <a:lnTo>
                    <a:pt x="0" y="13166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7192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271995" y="7531612"/>
            <a:ext cx="5744010" cy="4114800"/>
          </a:xfrm>
          <a:custGeom>
            <a:avLst/>
            <a:gdLst/>
            <a:ahLst/>
            <a:cxnLst/>
            <a:rect r="r" b="b" t="t" l="l"/>
            <a:pathLst>
              <a:path h="4114800" w="5744010">
                <a:moveTo>
                  <a:pt x="0" y="0"/>
                </a:moveTo>
                <a:lnTo>
                  <a:pt x="5744010" y="0"/>
                </a:lnTo>
                <a:lnTo>
                  <a:pt x="5744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09755" y="8381729"/>
            <a:ext cx="1944009" cy="1753142"/>
          </a:xfrm>
          <a:custGeom>
            <a:avLst/>
            <a:gdLst/>
            <a:ahLst/>
            <a:cxnLst/>
            <a:rect r="r" b="b" t="t" l="l"/>
            <a:pathLst>
              <a:path h="1753142" w="1944009">
                <a:moveTo>
                  <a:pt x="0" y="0"/>
                </a:moveTo>
                <a:lnTo>
                  <a:pt x="1944008" y="0"/>
                </a:lnTo>
                <a:lnTo>
                  <a:pt x="1944008" y="1753142"/>
                </a:lnTo>
                <a:lnTo>
                  <a:pt x="0" y="1753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2938" y="8279522"/>
            <a:ext cx="1944009" cy="1753142"/>
          </a:xfrm>
          <a:custGeom>
            <a:avLst/>
            <a:gdLst/>
            <a:ahLst/>
            <a:cxnLst/>
            <a:rect r="r" b="b" t="t" l="l"/>
            <a:pathLst>
              <a:path h="1753142" w="1944009">
                <a:moveTo>
                  <a:pt x="0" y="0"/>
                </a:moveTo>
                <a:lnTo>
                  <a:pt x="1944009" y="0"/>
                </a:lnTo>
                <a:lnTo>
                  <a:pt x="1944009" y="1753142"/>
                </a:lnTo>
                <a:lnTo>
                  <a:pt x="0" y="1753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44035" y="4395466"/>
            <a:ext cx="506045" cy="210568"/>
            <a:chOff x="0" y="0"/>
            <a:chExt cx="131666" cy="547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666" cy="54787"/>
            </a:xfrm>
            <a:custGeom>
              <a:avLst/>
              <a:gdLst/>
              <a:ahLst/>
              <a:cxnLst/>
              <a:rect r="r" b="b" t="t" l="l"/>
              <a:pathLst>
                <a:path h="54787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54787"/>
                  </a:lnTo>
                  <a:lnTo>
                    <a:pt x="0" y="54787"/>
                  </a:lnTo>
                  <a:close/>
                </a:path>
              </a:pathLst>
            </a:custGeom>
            <a:gradFill rotWithShape="true">
              <a:gsLst>
                <a:gs pos="0">
                  <a:srgbClr val="1B1C61">
                    <a:alpha val="100000"/>
                  </a:srgbClr>
                </a:gs>
                <a:gs pos="100000">
                  <a:srgbClr val="1F32A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31666" cy="73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85291" y="4395466"/>
            <a:ext cx="506045" cy="210568"/>
            <a:chOff x="0" y="0"/>
            <a:chExt cx="131666" cy="547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1666" cy="54787"/>
            </a:xfrm>
            <a:custGeom>
              <a:avLst/>
              <a:gdLst/>
              <a:ahLst/>
              <a:cxnLst/>
              <a:rect r="r" b="b" t="t" l="l"/>
              <a:pathLst>
                <a:path h="54787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54787"/>
                  </a:lnTo>
                  <a:lnTo>
                    <a:pt x="0" y="54787"/>
                  </a:lnTo>
                  <a:close/>
                </a:path>
              </a:pathLst>
            </a:custGeom>
            <a:gradFill rotWithShape="true">
              <a:gsLst>
                <a:gs pos="0">
                  <a:srgbClr val="1B1C61">
                    <a:alpha val="100000"/>
                  </a:srgbClr>
                </a:gs>
                <a:gs pos="100000">
                  <a:srgbClr val="1F32A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31666" cy="73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26546" y="4395466"/>
            <a:ext cx="506045" cy="210568"/>
            <a:chOff x="0" y="0"/>
            <a:chExt cx="131666" cy="547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1666" cy="54787"/>
            </a:xfrm>
            <a:custGeom>
              <a:avLst/>
              <a:gdLst/>
              <a:ahLst/>
              <a:cxnLst/>
              <a:rect r="r" b="b" t="t" l="l"/>
              <a:pathLst>
                <a:path h="54787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54787"/>
                  </a:lnTo>
                  <a:lnTo>
                    <a:pt x="0" y="54787"/>
                  </a:lnTo>
                  <a:close/>
                </a:path>
              </a:pathLst>
            </a:custGeom>
            <a:gradFill rotWithShape="true">
              <a:gsLst>
                <a:gs pos="0">
                  <a:srgbClr val="1B1C61">
                    <a:alpha val="100000"/>
                  </a:srgbClr>
                </a:gs>
                <a:gs pos="100000">
                  <a:srgbClr val="1F32A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31666" cy="73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4856148" y="1001946"/>
            <a:ext cx="1791843" cy="28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ESLSCA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56148" y="1278231"/>
            <a:ext cx="1791843" cy="28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152211" y="9589012"/>
            <a:ext cx="214178" cy="2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"/>
              </a:lnSpc>
              <a:spcBef>
                <a:spcPct val="0"/>
              </a:spcBef>
            </a:pPr>
            <a:r>
              <a:rPr lang="en-US" sz="1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28632" y="1766396"/>
            <a:ext cx="8030737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</a:pPr>
            <a:r>
              <a:rPr lang="en-US" b="true" sz="6919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Frontend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28632" y="2540151"/>
            <a:ext cx="8030737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</a:pPr>
            <a:r>
              <a:rPr lang="en-US" b="true" sz="6919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Application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28845" y="4303291"/>
            <a:ext cx="4059525" cy="40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7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MetaMask Integration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28845" y="4888147"/>
            <a:ext cx="3816996" cy="211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151" indent="-260575" lvl="1">
              <a:lnSpc>
                <a:spcPts val="2800"/>
              </a:lnSpc>
              <a:buFont typeface="Arial"/>
              <a:buChar char="•"/>
            </a:pP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Seamless connection and account detection</a:t>
            </a:r>
          </a:p>
          <a:p>
            <a:pPr algn="l">
              <a:lnSpc>
                <a:spcPts val="2800"/>
              </a:lnSpc>
            </a:pPr>
          </a:p>
          <a:p>
            <a:pPr algn="l" marL="521151" indent="-260575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Network validation and switching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06643" y="4303291"/>
            <a:ext cx="4059525" cy="40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7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Token Management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06643" y="4888147"/>
            <a:ext cx="3816996" cy="211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151" indent="-260575" lvl="1">
              <a:lnSpc>
                <a:spcPts val="2800"/>
              </a:lnSpc>
              <a:buFont typeface="Arial"/>
              <a:buChar char="•"/>
            </a:pP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Balance display with proper decimal formatting</a:t>
            </a:r>
          </a:p>
          <a:p>
            <a:pPr algn="l">
              <a:lnSpc>
                <a:spcPts val="2800"/>
              </a:lnSpc>
            </a:pPr>
          </a:p>
          <a:p>
            <a:pPr algn="l" marL="521151" indent="-260575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Send and receive functionality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84440" y="4303291"/>
            <a:ext cx="4059525" cy="40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7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Transaction History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84440" y="4888147"/>
            <a:ext cx="3816996" cy="211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151" indent="-260575" lvl="1">
              <a:lnSpc>
                <a:spcPts val="2800"/>
              </a:lnSpc>
              <a:buFont typeface="Arial"/>
              <a:buChar char="•"/>
            </a:pP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Chronological list of all transactions</a:t>
            </a:r>
          </a:p>
          <a:p>
            <a:pPr algn="l">
              <a:lnSpc>
                <a:spcPts val="2800"/>
              </a:lnSpc>
            </a:pPr>
          </a:p>
          <a:p>
            <a:pPr algn="l" marL="521151" indent="-260575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4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Transaction details with copy functionality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-1618110" y="8111610"/>
            <a:ext cx="5293620" cy="2954803"/>
          </a:xfrm>
          <a:custGeom>
            <a:avLst/>
            <a:gdLst/>
            <a:ahLst/>
            <a:cxnLst/>
            <a:rect r="r" b="b" t="t" l="l"/>
            <a:pathLst>
              <a:path h="2954803" w="5293620">
                <a:moveTo>
                  <a:pt x="0" y="0"/>
                </a:moveTo>
                <a:lnTo>
                  <a:pt x="5293620" y="0"/>
                </a:lnTo>
                <a:lnTo>
                  <a:pt x="5293620" y="2954803"/>
                </a:lnTo>
                <a:lnTo>
                  <a:pt x="0" y="2954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B3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01401" y="9452522"/>
            <a:ext cx="499918" cy="499918"/>
            <a:chOff x="0" y="0"/>
            <a:chExt cx="131666" cy="131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666" cy="131666"/>
            </a:xfrm>
            <a:custGeom>
              <a:avLst/>
              <a:gdLst/>
              <a:ahLst/>
              <a:cxnLst/>
              <a:rect r="r" b="b" t="t" l="l"/>
              <a:pathLst>
                <a:path h="131666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131666"/>
                  </a:lnTo>
                  <a:lnTo>
                    <a:pt x="0" y="131666"/>
                  </a:lnTo>
                  <a:close/>
                </a:path>
              </a:pathLst>
            </a:custGeom>
            <a:gradFill rotWithShape="true">
              <a:gsLst>
                <a:gs pos="0">
                  <a:srgbClr val="121B3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1666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1319" y="9452522"/>
            <a:ext cx="786681" cy="499918"/>
            <a:chOff x="0" y="0"/>
            <a:chExt cx="207192" cy="131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92" cy="131666"/>
            </a:xfrm>
            <a:custGeom>
              <a:avLst/>
              <a:gdLst/>
              <a:ahLst/>
              <a:cxnLst/>
              <a:rect r="r" b="b" t="t" l="l"/>
              <a:pathLst>
                <a:path h="131666" w="207192">
                  <a:moveTo>
                    <a:pt x="0" y="0"/>
                  </a:moveTo>
                  <a:lnTo>
                    <a:pt x="207192" y="0"/>
                  </a:lnTo>
                  <a:lnTo>
                    <a:pt x="207192" y="131666"/>
                  </a:lnTo>
                  <a:lnTo>
                    <a:pt x="0" y="13166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7192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61606" y="2328476"/>
            <a:ext cx="13164789" cy="7487474"/>
          </a:xfrm>
          <a:custGeom>
            <a:avLst/>
            <a:gdLst/>
            <a:ahLst/>
            <a:cxnLst/>
            <a:rect r="r" b="b" t="t" l="l"/>
            <a:pathLst>
              <a:path h="7487474" w="13164789">
                <a:moveTo>
                  <a:pt x="0" y="0"/>
                </a:moveTo>
                <a:lnTo>
                  <a:pt x="13164788" y="0"/>
                </a:lnTo>
                <a:lnTo>
                  <a:pt x="13164788" y="7487474"/>
                </a:lnTo>
                <a:lnTo>
                  <a:pt x="0" y="7487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56148" y="1001946"/>
            <a:ext cx="1791843" cy="28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ESLSCA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6148" y="1278231"/>
            <a:ext cx="1791843" cy="28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05603" y="9589012"/>
            <a:ext cx="107394" cy="2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"/>
              </a:lnSpc>
              <a:spcBef>
                <a:spcPct val="0"/>
              </a:spcBef>
            </a:pPr>
            <a:r>
              <a:rPr lang="en-US" sz="1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28632" y="1228725"/>
            <a:ext cx="8030737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</a:pPr>
            <a:r>
              <a:rPr lang="en-US" sz="69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UI </a:t>
            </a:r>
            <a:r>
              <a:rPr lang="en-US" b="true" sz="6919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Showcase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B3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01401" y="9452522"/>
            <a:ext cx="499918" cy="499918"/>
            <a:chOff x="0" y="0"/>
            <a:chExt cx="131666" cy="131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666" cy="131666"/>
            </a:xfrm>
            <a:custGeom>
              <a:avLst/>
              <a:gdLst/>
              <a:ahLst/>
              <a:cxnLst/>
              <a:rect r="r" b="b" t="t" l="l"/>
              <a:pathLst>
                <a:path h="131666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131666"/>
                  </a:lnTo>
                  <a:lnTo>
                    <a:pt x="0" y="131666"/>
                  </a:lnTo>
                  <a:close/>
                </a:path>
              </a:pathLst>
            </a:custGeom>
            <a:gradFill rotWithShape="true">
              <a:gsLst>
                <a:gs pos="0">
                  <a:srgbClr val="121B3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1666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1319" y="9452522"/>
            <a:ext cx="786681" cy="499918"/>
            <a:chOff x="0" y="0"/>
            <a:chExt cx="207192" cy="131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92" cy="131666"/>
            </a:xfrm>
            <a:custGeom>
              <a:avLst/>
              <a:gdLst/>
              <a:ahLst/>
              <a:cxnLst/>
              <a:rect r="r" b="b" t="t" l="l"/>
              <a:pathLst>
                <a:path h="131666" w="207192">
                  <a:moveTo>
                    <a:pt x="0" y="0"/>
                  </a:moveTo>
                  <a:lnTo>
                    <a:pt x="207192" y="0"/>
                  </a:lnTo>
                  <a:lnTo>
                    <a:pt x="207192" y="131666"/>
                  </a:lnTo>
                  <a:lnTo>
                    <a:pt x="0" y="13166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7192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57324" y="3452572"/>
            <a:ext cx="8742615" cy="5536468"/>
          </a:xfrm>
          <a:custGeom>
            <a:avLst/>
            <a:gdLst/>
            <a:ahLst/>
            <a:cxnLst/>
            <a:rect r="r" b="b" t="t" l="l"/>
            <a:pathLst>
              <a:path h="5536468" w="8742615">
                <a:moveTo>
                  <a:pt x="0" y="0"/>
                </a:moveTo>
                <a:lnTo>
                  <a:pt x="8742615" y="0"/>
                </a:lnTo>
                <a:lnTo>
                  <a:pt x="8742615" y="5536468"/>
                </a:lnTo>
                <a:lnTo>
                  <a:pt x="0" y="553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56102" y="3452572"/>
            <a:ext cx="9006533" cy="5462561"/>
          </a:xfrm>
          <a:custGeom>
            <a:avLst/>
            <a:gdLst/>
            <a:ahLst/>
            <a:cxnLst/>
            <a:rect r="r" b="b" t="t" l="l"/>
            <a:pathLst>
              <a:path h="5462561" w="9006533">
                <a:moveTo>
                  <a:pt x="0" y="0"/>
                </a:moveTo>
                <a:lnTo>
                  <a:pt x="9006533" y="0"/>
                </a:lnTo>
                <a:lnTo>
                  <a:pt x="9006533" y="5462561"/>
                </a:lnTo>
                <a:lnTo>
                  <a:pt x="0" y="5462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5" t="0" r="-68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56148" y="1001946"/>
            <a:ext cx="1791843" cy="28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ESLSCA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6148" y="1278231"/>
            <a:ext cx="1791843" cy="28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97268" y="9589012"/>
            <a:ext cx="124063" cy="2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"/>
              </a:lnSpc>
              <a:spcBef>
                <a:spcPct val="0"/>
              </a:spcBef>
            </a:pPr>
            <a:r>
              <a:rPr lang="en-US" sz="1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28632" y="1228725"/>
            <a:ext cx="8030737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8"/>
              </a:lnSpc>
            </a:pPr>
            <a:r>
              <a:rPr lang="en-US" sz="69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UI </a:t>
            </a:r>
            <a:r>
              <a:rPr lang="en-US" b="true" sz="6919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Showcase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B3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01401" y="9452522"/>
            <a:ext cx="499918" cy="499918"/>
            <a:chOff x="0" y="0"/>
            <a:chExt cx="131666" cy="131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666" cy="131666"/>
            </a:xfrm>
            <a:custGeom>
              <a:avLst/>
              <a:gdLst/>
              <a:ahLst/>
              <a:cxnLst/>
              <a:rect r="r" b="b" t="t" l="l"/>
              <a:pathLst>
                <a:path h="131666" w="131666">
                  <a:moveTo>
                    <a:pt x="0" y="0"/>
                  </a:moveTo>
                  <a:lnTo>
                    <a:pt x="131666" y="0"/>
                  </a:lnTo>
                  <a:lnTo>
                    <a:pt x="131666" y="131666"/>
                  </a:lnTo>
                  <a:lnTo>
                    <a:pt x="0" y="131666"/>
                  </a:lnTo>
                  <a:close/>
                </a:path>
              </a:pathLst>
            </a:custGeom>
            <a:gradFill rotWithShape="true">
              <a:gsLst>
                <a:gs pos="0">
                  <a:srgbClr val="121B3B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1666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01319" y="9452522"/>
            <a:ext cx="786681" cy="499918"/>
            <a:chOff x="0" y="0"/>
            <a:chExt cx="207192" cy="131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192" cy="131666"/>
            </a:xfrm>
            <a:custGeom>
              <a:avLst/>
              <a:gdLst/>
              <a:ahLst/>
              <a:cxnLst/>
              <a:rect r="r" b="b" t="t" l="l"/>
              <a:pathLst>
                <a:path h="131666" w="207192">
                  <a:moveTo>
                    <a:pt x="0" y="0"/>
                  </a:moveTo>
                  <a:lnTo>
                    <a:pt x="207192" y="0"/>
                  </a:lnTo>
                  <a:lnTo>
                    <a:pt x="207192" y="131666"/>
                  </a:lnTo>
                  <a:lnTo>
                    <a:pt x="0" y="131666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07192" cy="150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06904" y="3105870"/>
            <a:ext cx="14690331" cy="802199"/>
            <a:chOff x="0" y="0"/>
            <a:chExt cx="3869058" cy="2112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9058" cy="211279"/>
            </a:xfrm>
            <a:custGeom>
              <a:avLst/>
              <a:gdLst/>
              <a:ahLst/>
              <a:cxnLst/>
              <a:rect r="r" b="b" t="t" l="l"/>
              <a:pathLst>
                <a:path h="211279" w="3869058">
                  <a:moveTo>
                    <a:pt x="0" y="0"/>
                  </a:moveTo>
                  <a:lnTo>
                    <a:pt x="3869058" y="0"/>
                  </a:lnTo>
                  <a:lnTo>
                    <a:pt x="3869058" y="211279"/>
                  </a:lnTo>
                  <a:lnTo>
                    <a:pt x="0" y="211279"/>
                  </a:lnTo>
                  <a:close/>
                </a:path>
              </a:pathLst>
            </a:custGeom>
            <a:solidFill>
              <a:srgbClr val="637ECF">
                <a:alpha val="16863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869058" cy="230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712057" y="2824953"/>
            <a:ext cx="8743950" cy="5246370"/>
            <a:chOff x="0" y="0"/>
            <a:chExt cx="6350000" cy="381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17415" t="0" r="-17415" b="0"/>
              </a:stretch>
            </a:blipFill>
            <a:ln w="666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B9B9B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4856148" y="1001946"/>
            <a:ext cx="1791843" cy="28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ESLSCA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56148" y="1278231"/>
            <a:ext cx="1791843" cy="28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7"/>
              </a:lnSpc>
            </a:pPr>
            <a:r>
              <a:rPr lang="en-US" b="true" sz="2334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52211" y="9589012"/>
            <a:ext cx="214178" cy="2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5"/>
              </a:lnSpc>
              <a:spcBef>
                <a:spcPct val="0"/>
              </a:spcBef>
            </a:pPr>
            <a:r>
              <a:rPr lang="en-US" sz="1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27304" y="3180267"/>
            <a:ext cx="7510671" cy="85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8"/>
              </a:lnSpc>
            </a:pPr>
            <a:r>
              <a:rPr lang="en-US" sz="6919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27304" y="4514991"/>
            <a:ext cx="8731996" cy="4404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8"/>
              </a:lnSpc>
              <a:spcBef>
                <a:spcPct val="0"/>
              </a:spcBef>
            </a:pP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ESLSCA Coin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demonstrates a </a:t>
            </a: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 implementation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of blockchain technology in an educational context. By providing a </a:t>
            </a: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secure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transparent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efficient 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currency, it offers enhanced capabilities for future innovation.</a:t>
            </a:r>
          </a:p>
          <a:p>
            <a:pPr algn="l">
              <a:lnSpc>
                <a:spcPts val="3168"/>
              </a:lnSpc>
              <a:spcBef>
                <a:spcPct val="0"/>
              </a:spcBef>
            </a:pPr>
          </a:p>
          <a:p>
            <a:pPr algn="l">
              <a:lnSpc>
                <a:spcPts val="3168"/>
              </a:lnSpc>
              <a:spcBef>
                <a:spcPct val="0"/>
              </a:spcBef>
            </a:pP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project </a:t>
            </a: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successfully 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fulfills its </a:t>
            </a: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 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creating a functional </a:t>
            </a: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ERC-20 token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with custom </a:t>
            </a: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developing a </a:t>
            </a: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user-friendly interface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implementing </a:t>
            </a: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secure 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administrative controls, and providing </a:t>
            </a:r>
            <a:r>
              <a:rPr lang="en-US" b="true" sz="273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transparent </a:t>
            </a:r>
            <a:r>
              <a:rPr lang="en-US" sz="27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transaction tracking.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803437" y="2488477"/>
            <a:ext cx="1228456" cy="983531"/>
            <a:chOff x="0" y="0"/>
            <a:chExt cx="323544" cy="2590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3544" cy="259037"/>
            </a:xfrm>
            <a:custGeom>
              <a:avLst/>
              <a:gdLst/>
              <a:ahLst/>
              <a:cxnLst/>
              <a:rect r="r" b="b" t="t" l="l"/>
              <a:pathLst>
                <a:path h="259037" w="323544">
                  <a:moveTo>
                    <a:pt x="0" y="0"/>
                  </a:moveTo>
                  <a:lnTo>
                    <a:pt x="323544" y="0"/>
                  </a:lnTo>
                  <a:lnTo>
                    <a:pt x="323544" y="259037"/>
                  </a:lnTo>
                  <a:lnTo>
                    <a:pt x="0" y="259037"/>
                  </a:lnTo>
                  <a:close/>
                </a:path>
              </a:pathLst>
            </a:custGeom>
            <a:gradFill rotWithShape="true">
              <a:gsLst>
                <a:gs pos="0">
                  <a:srgbClr val="1B1C61">
                    <a:alpha val="100000"/>
                  </a:srgbClr>
                </a:gs>
                <a:gs pos="100000">
                  <a:srgbClr val="1F32A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323544" cy="278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-820070" y="6303497"/>
            <a:ext cx="5293620" cy="2954803"/>
          </a:xfrm>
          <a:custGeom>
            <a:avLst/>
            <a:gdLst/>
            <a:ahLst/>
            <a:cxnLst/>
            <a:rect r="r" b="b" t="t" l="l"/>
            <a:pathLst>
              <a:path h="2954803" w="5293620">
                <a:moveTo>
                  <a:pt x="0" y="0"/>
                </a:moveTo>
                <a:lnTo>
                  <a:pt x="5293620" y="0"/>
                </a:lnTo>
                <a:lnTo>
                  <a:pt x="5293620" y="2954803"/>
                </a:lnTo>
                <a:lnTo>
                  <a:pt x="0" y="295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5752069" y="2197895"/>
            <a:ext cx="4134084" cy="2307571"/>
          </a:xfrm>
          <a:custGeom>
            <a:avLst/>
            <a:gdLst/>
            <a:ahLst/>
            <a:cxnLst/>
            <a:rect r="r" b="b" t="t" l="l"/>
            <a:pathLst>
              <a:path h="2307571" w="4134084">
                <a:moveTo>
                  <a:pt x="4134084" y="0"/>
                </a:moveTo>
                <a:lnTo>
                  <a:pt x="0" y="0"/>
                </a:lnTo>
                <a:lnTo>
                  <a:pt x="0" y="2307571"/>
                </a:lnTo>
                <a:lnTo>
                  <a:pt x="4134084" y="2307571"/>
                </a:lnTo>
                <a:lnTo>
                  <a:pt x="41340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094658" y="7490391"/>
            <a:ext cx="1228456" cy="983531"/>
            <a:chOff x="0" y="0"/>
            <a:chExt cx="323544" cy="2590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3544" cy="259037"/>
            </a:xfrm>
            <a:custGeom>
              <a:avLst/>
              <a:gdLst/>
              <a:ahLst/>
              <a:cxnLst/>
              <a:rect r="r" b="b" t="t" l="l"/>
              <a:pathLst>
                <a:path h="259037" w="323544">
                  <a:moveTo>
                    <a:pt x="0" y="0"/>
                  </a:moveTo>
                  <a:lnTo>
                    <a:pt x="323544" y="0"/>
                  </a:lnTo>
                  <a:lnTo>
                    <a:pt x="323544" y="259037"/>
                  </a:lnTo>
                  <a:lnTo>
                    <a:pt x="0" y="259037"/>
                  </a:lnTo>
                  <a:close/>
                </a:path>
              </a:pathLst>
            </a:custGeom>
            <a:gradFill rotWithShape="true">
              <a:gsLst>
                <a:gs pos="0">
                  <a:srgbClr val="1B1C61">
                    <a:alpha val="100000"/>
                  </a:srgbClr>
                </a:gs>
                <a:gs pos="100000">
                  <a:srgbClr val="1F32A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23544" cy="278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DAGoM5Uq1bA</dc:identifier>
  <dcterms:modified xsi:type="dcterms:W3CDTF">2011-08-01T06:04:30Z</dcterms:modified>
  <cp:revision>1</cp:revision>
  <dc:title>ESLSCA Coin</dc:title>
</cp:coreProperties>
</file>